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4" r:id="rId4"/>
    <p:sldMasterId id="2147483709" r:id="rId5"/>
  </p:sldMasterIdLst>
  <p:notesMasterIdLst>
    <p:notesMasterId r:id="rId11"/>
  </p:notesMasterIdLst>
  <p:handoutMasterIdLst>
    <p:handoutMasterId r:id="rId12"/>
  </p:handoutMasterIdLst>
  <p:sldIdLst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65B994-5A62-424D-B142-77CBB9D6BDDE}" v="3" dt="2023-10-22T18:39:46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03"/>
  </p:normalViewPr>
  <p:slideViewPr>
    <p:cSldViewPr snapToGrid="0" snapToObjects="1">
      <p:cViewPr varScale="1">
        <p:scale>
          <a:sx n="82" d="100"/>
          <a:sy n="82" d="100"/>
        </p:scale>
        <p:origin x="7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76363DE-8063-114C-B71A-F481071A33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A50B48-9BEC-5749-BE60-BD67A4DC27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F7768-D86A-8B47-85BD-32C0A335BD32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6A278F-B08F-684F-8AFA-C34608BB90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9EDD0E-2C74-0B40-9C98-FD02C83C7C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83A48-A06B-EE41-B015-466DA64C6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0013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9DB1F-F975-B34A-AC61-A2FD4FF28A3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A8B28-E0FC-2245-8AA0-A713C5AA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891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5EC36DA-F1D7-B441-9205-283777C7CBF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467293"/>
            <a:ext cx="9144000" cy="2074545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692968"/>
            <a:ext cx="9144000" cy="1339850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Montserrat Thin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5102CFE7-EDD0-464E-A65D-FF13D21C20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67200" y="322263"/>
            <a:ext cx="36576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9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e 3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C60587-856F-C143-944B-D80063C2BFA4}"/>
              </a:ext>
            </a:extLst>
          </p:cNvPr>
          <p:cNvSpPr/>
          <p:nvPr userDrawn="1"/>
        </p:nvSpPr>
        <p:spPr>
          <a:xfrm>
            <a:off x="0" y="0"/>
            <a:ext cx="12192000" cy="16462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C030C-6272-E94A-A2D3-ACC84D3811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A6C244-668E-AF4B-B8ED-861B90F6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245A-DA53-3F47-8230-73285100A7C6}" type="datetime4">
              <a:rPr lang="en-US" smtClean="0"/>
              <a:t>October 24, 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9A3A3D-75EE-B640-9662-80A027DC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Beach Cities Estate Law © 2023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183FCA4-41F5-6948-9D79-2C507A01D6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9100" y="4930140"/>
            <a:ext cx="3410712" cy="128016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6E1BBA5-47FE-7B4B-BC81-47E516E832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0231" y="4905427"/>
            <a:ext cx="3411538" cy="1280160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293688" indent="0" algn="ctr">
              <a:buNone/>
              <a:defRPr/>
            </a:lvl2pPr>
            <a:lvl3pPr marL="633412" indent="0" algn="ctr">
              <a:buNone/>
              <a:defRPr/>
            </a:lvl3pPr>
            <a:lvl4pPr marL="906463" indent="0" algn="ctr">
              <a:buNone/>
              <a:defRPr/>
            </a:lvl4pPr>
            <a:lvl5pPr marL="1166813" indent="0" algn="ctr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60A3040-0893-1249-A2F0-00DD8812A4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61362" y="4909193"/>
            <a:ext cx="3411538" cy="1279525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293688" indent="0">
              <a:buNone/>
              <a:defRPr/>
            </a:lvl2pPr>
            <a:lvl3pPr marL="633412" indent="0">
              <a:buNone/>
              <a:defRPr/>
            </a:lvl3pPr>
            <a:lvl4pPr marL="906463" indent="0">
              <a:buNone/>
              <a:defRPr/>
            </a:lvl4pPr>
            <a:lvl5pPr marL="1166813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martArt Placeholder 12">
            <a:extLst>
              <a:ext uri="{FF2B5EF4-FFF2-40B4-BE49-F238E27FC236}">
                <a16:creationId xmlns:a16="http://schemas.microsoft.com/office/drawing/2014/main" id="{9335AAC3-3592-A94D-8C55-E39E94E84971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419100" y="1828800"/>
            <a:ext cx="3409950" cy="2903538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  <p:sp>
        <p:nvSpPr>
          <p:cNvPr id="15" name="SmartArt Placeholder 14">
            <a:extLst>
              <a:ext uri="{FF2B5EF4-FFF2-40B4-BE49-F238E27FC236}">
                <a16:creationId xmlns:a16="http://schemas.microsoft.com/office/drawing/2014/main" id="{2E93CD76-A5AB-214C-8BF7-3EF31EC55CB2}"/>
              </a:ext>
            </a:extLst>
          </p:cNvPr>
          <p:cNvSpPr>
            <a:spLocks noGrp="1"/>
          </p:cNvSpPr>
          <p:nvPr>
            <p:ph type="dgm" sz="quarter" idx="16"/>
          </p:nvPr>
        </p:nvSpPr>
        <p:spPr>
          <a:xfrm>
            <a:off x="4389438" y="1828801"/>
            <a:ext cx="3413125" cy="2903538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  <p:sp>
        <p:nvSpPr>
          <p:cNvPr id="17" name="SmartArt Placeholder 16">
            <a:extLst>
              <a:ext uri="{FF2B5EF4-FFF2-40B4-BE49-F238E27FC236}">
                <a16:creationId xmlns:a16="http://schemas.microsoft.com/office/drawing/2014/main" id="{177FF9AC-2DE3-494F-A8D5-5872AE153C19}"/>
              </a:ext>
            </a:extLst>
          </p:cNvPr>
          <p:cNvSpPr>
            <a:spLocks noGrp="1"/>
          </p:cNvSpPr>
          <p:nvPr>
            <p:ph type="dgm" sz="quarter" idx="17"/>
          </p:nvPr>
        </p:nvSpPr>
        <p:spPr>
          <a:xfrm>
            <a:off x="8362188" y="1838023"/>
            <a:ext cx="3410712" cy="2903538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3580286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0A9E3D6-003C-2C4C-83B5-9157CA7D062C}"/>
              </a:ext>
            </a:extLst>
          </p:cNvPr>
          <p:cNvSpPr/>
          <p:nvPr userDrawn="1"/>
        </p:nvSpPr>
        <p:spPr>
          <a:xfrm>
            <a:off x="0" y="0"/>
            <a:ext cx="12192000" cy="16462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692F-CDA2-3E42-909B-8D83C5293AF6}" type="datetime4">
              <a:rPr lang="en-US" smtClean="0"/>
              <a:t>October 24, 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99F7C1-F48C-5D4C-8ABF-4C70B4078F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84631" y="6356350"/>
            <a:ext cx="2686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latin typeface="Montserrat" pitchFamily="2" charset="77"/>
              </a:defRPr>
            </a:lvl1pPr>
          </a:lstStyle>
          <a:p>
            <a:r>
              <a:rPr lang="en-US" dirty="0"/>
              <a:t>Beach Cities Estate Law © 2023</a:t>
            </a:r>
          </a:p>
        </p:txBody>
      </p:sp>
    </p:spTree>
    <p:extLst>
      <p:ext uri="{BB962C8B-B14F-4D97-AF65-F5344CB8AC3E}">
        <p14:creationId xmlns:p14="http://schemas.microsoft.com/office/powerpoint/2010/main" val="3545443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AC72264-D315-FC43-A309-14D4E632A8F2}"/>
              </a:ext>
            </a:extLst>
          </p:cNvPr>
          <p:cNvSpPr/>
          <p:nvPr userDrawn="1"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D74376-F087-7045-A80D-508304C408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015" y="2123323"/>
            <a:ext cx="1165860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78BB12-169F-4040-8704-1F73DF934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6C245A-DA53-3F47-8230-73285100A7C6}" type="datetime4">
              <a:rPr lang="en-US" smtClean="0"/>
              <a:pPr/>
              <a:t>October 24, 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8CB051-7C7F-194E-88F0-9160F2784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Beach Cities Estate Law © 2023</a:t>
            </a:r>
          </a:p>
        </p:txBody>
      </p:sp>
      <p:pic>
        <p:nvPicPr>
          <p:cNvPr id="9" name="Picture 8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8E23040C-138D-D746-9F7A-4816BDE6C2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2666" y="6227064"/>
            <a:ext cx="767145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512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0321C9-9357-E34C-B7C6-AF6DA3D6197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5501" y="1919291"/>
            <a:ext cx="6883400" cy="1719262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25501" y="3638553"/>
            <a:ext cx="6883400" cy="1500187"/>
          </a:xfrm>
        </p:spPr>
        <p:txBody>
          <a:bodyPr anchor="t"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Montserrat Thin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C1936CA-F739-2344-A9A6-D5FECD1A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4800" y="2432050"/>
            <a:ext cx="36576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19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826F-3933-3647-A2C0-090DF10FB763}" type="datetime4">
              <a:rPr lang="en-US" smtClean="0"/>
              <a:t>October 24,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4FEE1-6B3F-524D-8FF6-E7C496BCB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84631" y="6356350"/>
            <a:ext cx="2686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latin typeface="Montserrat" pitchFamily="2" charset="77"/>
              </a:defRPr>
            </a:lvl1pPr>
          </a:lstStyle>
          <a:p>
            <a:r>
              <a:rPr lang="en-US" dirty="0"/>
              <a:t>Beach Cities Estate Law © 2023</a:t>
            </a:r>
          </a:p>
        </p:txBody>
      </p:sp>
    </p:spTree>
    <p:extLst>
      <p:ext uri="{BB962C8B-B14F-4D97-AF65-F5344CB8AC3E}">
        <p14:creationId xmlns:p14="http://schemas.microsoft.com/office/powerpoint/2010/main" val="417208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6CDEE1-1A6D-414E-BCBB-2330ABB32F5C}"/>
              </a:ext>
            </a:extLst>
          </p:cNvPr>
          <p:cNvSpPr/>
          <p:nvPr userDrawn="1"/>
        </p:nvSpPr>
        <p:spPr>
          <a:xfrm>
            <a:off x="0" y="0"/>
            <a:ext cx="12192000" cy="16462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>
                <a:solidFill>
                  <a:schemeClr val="tx2"/>
                </a:solidFill>
              </a:defRPr>
            </a:lvl1pPr>
            <a:lvl2pPr marL="636588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  <a:lvl3pPr marL="976312" indent="-34290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192213" indent="-28575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4pPr>
            <a:lvl5pPr marL="1452563" indent="-285750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D015-E21B-CD41-AD8F-4FB322754A25}" type="datetime4">
              <a:rPr lang="en-US" smtClean="0"/>
              <a:t>October 24, 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A622BCD-30D2-8443-9E31-FE4F763963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84631" y="6356350"/>
            <a:ext cx="2686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latin typeface="Montserrat" pitchFamily="2" charset="77"/>
              </a:defRPr>
            </a:lvl1pPr>
          </a:lstStyle>
          <a:p>
            <a:r>
              <a:rPr lang="en-US" dirty="0"/>
              <a:t>Beach Cities Estate Law © 2023</a:t>
            </a:r>
          </a:p>
        </p:txBody>
      </p:sp>
    </p:spTree>
    <p:extLst>
      <p:ext uri="{BB962C8B-B14F-4D97-AF65-F5344CB8AC3E}">
        <p14:creationId xmlns:p14="http://schemas.microsoft.com/office/powerpoint/2010/main" val="248582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B839AB5-3E2C-C349-B9A5-F9E2F4EC973A}"/>
              </a:ext>
            </a:extLst>
          </p:cNvPr>
          <p:cNvSpPr/>
          <p:nvPr userDrawn="1"/>
        </p:nvSpPr>
        <p:spPr>
          <a:xfrm>
            <a:off x="0" y="0"/>
            <a:ext cx="12192000" cy="16525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6700" y="320675"/>
            <a:ext cx="11658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1" y="1828800"/>
            <a:ext cx="5473700" cy="4351338"/>
          </a:xfrm>
        </p:spPr>
        <p:txBody>
          <a:bodyPr/>
          <a:lstStyle>
            <a:lvl1pPr marL="346075" indent="-346075">
              <a:buFont typeface="Arial" panose="020B0604020202020204" pitchFamily="34" charset="0"/>
              <a:buChar char="•"/>
              <a:tabLst/>
              <a:defRPr/>
            </a:lvl1pPr>
            <a:lvl2pPr marL="636588" indent="-342900">
              <a:buFont typeface="Arial" panose="020B0604020202020204" pitchFamily="34" charset="0"/>
              <a:buChar char="•"/>
              <a:defRPr/>
            </a:lvl2pPr>
            <a:lvl3pPr marL="976312" indent="-342900">
              <a:buFont typeface="Arial" panose="020B0604020202020204" pitchFamily="34" charset="0"/>
              <a:buChar char="•"/>
              <a:defRPr/>
            </a:lvl3pPr>
            <a:lvl4pPr marL="1192213" indent="-285750">
              <a:buFont typeface="Arial" panose="020B0604020202020204" pitchFamily="34" charset="0"/>
              <a:buChar char="•"/>
              <a:defRPr/>
            </a:lvl4pPr>
            <a:lvl5pPr marL="1452563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828800"/>
            <a:ext cx="5473700" cy="4351338"/>
          </a:xfrm>
        </p:spPr>
        <p:txBody>
          <a:bodyPr/>
          <a:lstStyle>
            <a:lvl1pPr marL="346075" indent="-346075">
              <a:buFont typeface="Arial" panose="020B0604020202020204" pitchFamily="34" charset="0"/>
              <a:buChar char="•"/>
              <a:tabLst/>
              <a:defRPr/>
            </a:lvl1pPr>
            <a:lvl2pPr marL="636588" indent="-342900">
              <a:buFont typeface="Arial" panose="020B0604020202020204" pitchFamily="34" charset="0"/>
              <a:buChar char="•"/>
              <a:defRPr/>
            </a:lvl2pPr>
            <a:lvl3pPr marL="976312" indent="-342900">
              <a:buFont typeface="Arial" panose="020B0604020202020204" pitchFamily="34" charset="0"/>
              <a:buChar char="•"/>
              <a:defRPr/>
            </a:lvl3pPr>
            <a:lvl4pPr marL="1192213" indent="-285750">
              <a:buFont typeface="Arial" panose="020B0604020202020204" pitchFamily="34" charset="0"/>
              <a:buChar char="•"/>
              <a:defRPr/>
            </a:lvl4pPr>
            <a:lvl5pPr marL="1452563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4A1B-3A7C-3C4B-BBD8-2BAD94445725}" type="datetime4">
              <a:rPr lang="en-US" smtClean="0"/>
              <a:t>October 24, 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D7F9813-9BCC-6645-ABAB-5B792946C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84631" y="6356350"/>
            <a:ext cx="2686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latin typeface="Montserrat" pitchFamily="2" charset="77"/>
              </a:defRPr>
            </a:lvl1pPr>
          </a:lstStyle>
          <a:p>
            <a:r>
              <a:rPr lang="en-US" dirty="0"/>
              <a:t>Beach Cities Estate Law © 2023</a:t>
            </a:r>
          </a:p>
        </p:txBody>
      </p:sp>
    </p:spTree>
    <p:extLst>
      <p:ext uri="{BB962C8B-B14F-4D97-AF65-F5344CB8AC3E}">
        <p14:creationId xmlns:p14="http://schemas.microsoft.com/office/powerpoint/2010/main" val="2917718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168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192" userDrawn="1">
          <p15:clr>
            <a:srgbClr val="FBAE40"/>
          </p15:clr>
        </p15:guide>
        <p15:guide id="5" pos="37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8B99A2B-725B-D949-AB8B-8AD8E3A0E836}"/>
              </a:ext>
            </a:extLst>
          </p:cNvPr>
          <p:cNvSpPr/>
          <p:nvPr userDrawn="1"/>
        </p:nvSpPr>
        <p:spPr>
          <a:xfrm>
            <a:off x="-43180" y="0"/>
            <a:ext cx="4978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320675"/>
            <a:ext cx="6172200" cy="5889625"/>
          </a:xfrm>
        </p:spPr>
        <p:txBody>
          <a:bodyPr/>
          <a:lstStyle>
            <a:lvl1pPr marL="346075" indent="-346075">
              <a:tabLst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6641" y="2049462"/>
            <a:ext cx="4018757" cy="416083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83F2C26-A154-EC40-8361-A4E40FB8C845}" type="datetime4">
              <a:rPr lang="en-US" smtClean="0"/>
              <a:t>October 24, 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0A98DC8-B411-B64E-A5D6-3411DC76D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84631" y="6356350"/>
            <a:ext cx="2686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latin typeface="Montserrat" pitchFamily="2" charset="77"/>
              </a:defRPr>
            </a:lvl1pPr>
          </a:lstStyle>
          <a:p>
            <a:r>
              <a:rPr lang="en-US" dirty="0"/>
              <a:t>Beach Cities Estate Law © 2023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6460D1B-EB30-F944-9AB8-3B03B9DADA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6700" y="320675"/>
            <a:ext cx="450532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4042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26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86EA2DC-D0C6-F243-952B-7DE90A7FE4C8}"/>
              </a:ext>
            </a:extLst>
          </p:cNvPr>
          <p:cNvSpPr/>
          <p:nvPr userDrawn="1"/>
        </p:nvSpPr>
        <p:spPr>
          <a:xfrm>
            <a:off x="-43180" y="0"/>
            <a:ext cx="49784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320675"/>
            <a:ext cx="6172200" cy="5889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FC4A93-258D-0B48-88D7-A98AB6AD8C63}" type="datetime4">
              <a:rPr lang="en-US" smtClean="0"/>
              <a:t>October 24, 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1B52CDD-D9F4-4E4D-9AD9-43B2D59C8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84631" y="6356350"/>
            <a:ext cx="2686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latin typeface="Montserrat" pitchFamily="2" charset="77"/>
              </a:defRPr>
            </a:lvl1pPr>
          </a:lstStyle>
          <a:p>
            <a:r>
              <a:rPr lang="en-US" dirty="0"/>
              <a:t>Beach Cities Estate Law © 2023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D74F67B-C832-BA42-9062-D8CD3F58C5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6700" y="320675"/>
            <a:ext cx="450532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132C4CD-3B73-D24F-AD5E-603F0ED42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6641" y="2049462"/>
            <a:ext cx="4018757" cy="416083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298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8D63D78-BC8A-1642-86A4-EB44605802F5}"/>
              </a:ext>
            </a:extLst>
          </p:cNvPr>
          <p:cNvSpPr/>
          <p:nvPr userDrawn="1"/>
        </p:nvSpPr>
        <p:spPr>
          <a:xfrm>
            <a:off x="0" y="0"/>
            <a:ext cx="12192000" cy="166211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6700" y="304800"/>
            <a:ext cx="11658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28398" y="1828799"/>
            <a:ext cx="5477256" cy="714881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398" y="2543681"/>
            <a:ext cx="5477256" cy="3645981"/>
          </a:xfrm>
        </p:spPr>
        <p:txBody>
          <a:bodyPr/>
          <a:lstStyle>
            <a:lvl1pPr marL="346075" indent="-346075">
              <a:tabLst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86346" y="1828798"/>
            <a:ext cx="5477256" cy="714881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86346" y="2543679"/>
            <a:ext cx="5477256" cy="3645984"/>
          </a:xfrm>
        </p:spPr>
        <p:txBody>
          <a:bodyPr/>
          <a:lstStyle>
            <a:lvl1pPr marL="346075" indent="-346075">
              <a:tabLst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4F54-664B-6344-8686-8EAA96AD34A8}" type="datetime4">
              <a:rPr lang="en-US" smtClean="0"/>
              <a:t>October 24, 2023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BA139E-A722-954C-ACFC-02852BE6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84631" y="6356350"/>
            <a:ext cx="2686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latin typeface="Montserrat" pitchFamily="2" charset="77"/>
              </a:defRPr>
            </a:lvl1pPr>
          </a:lstStyle>
          <a:p>
            <a:r>
              <a:rPr lang="en-US" dirty="0"/>
              <a:t>Beach Cities Estate Law © 2023</a:t>
            </a:r>
          </a:p>
        </p:txBody>
      </p:sp>
    </p:spTree>
    <p:extLst>
      <p:ext uri="{BB962C8B-B14F-4D97-AF65-F5344CB8AC3E}">
        <p14:creationId xmlns:p14="http://schemas.microsoft.com/office/powerpoint/2010/main" val="236822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62BAFE0-65DE-AF43-9991-81C5AB32E691}"/>
              </a:ext>
            </a:extLst>
          </p:cNvPr>
          <p:cNvSpPr/>
          <p:nvPr userDrawn="1"/>
        </p:nvSpPr>
        <p:spPr>
          <a:xfrm>
            <a:off x="0" y="0"/>
            <a:ext cx="12192000" cy="29603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697F40-D314-B640-AD1E-E7D5477219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E3D422-6A58-1F40-B689-1C8E6703E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3DA7-1CF0-8F43-BB1C-F5E2A11B6A6E}" type="datetime4">
              <a:rPr lang="en-US" smtClean="0"/>
              <a:t>October 24, 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C44AC0-EA3B-984B-96AA-1B4C42B60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Beach Cities Estate Law © 2023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2F32959-5493-1A40-82A1-C97DB316E4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9100" y="3178175"/>
            <a:ext cx="5486400" cy="30321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1584D2-4395-084C-AAE2-794A40B1A5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86500" y="3178174"/>
            <a:ext cx="5486400" cy="30321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1E04A60-F904-E645-9502-68EBD78608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9100" y="1828800"/>
            <a:ext cx="5486400" cy="960120"/>
          </a:xfrm>
        </p:spPr>
        <p:txBody>
          <a:bodyPr anchor="b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93688" indent="0">
              <a:buNone/>
              <a:defRPr>
                <a:solidFill>
                  <a:schemeClr val="bg1"/>
                </a:solidFill>
              </a:defRPr>
            </a:lvl2pPr>
            <a:lvl3pPr marL="633412" indent="0">
              <a:buNone/>
              <a:defRPr>
                <a:solidFill>
                  <a:schemeClr val="bg1"/>
                </a:solidFill>
              </a:defRPr>
            </a:lvl3pPr>
            <a:lvl4pPr marL="906463" indent="0">
              <a:buNone/>
              <a:defRPr>
                <a:solidFill>
                  <a:schemeClr val="bg1"/>
                </a:solidFill>
              </a:defRPr>
            </a:lvl4pPr>
            <a:lvl5pPr marL="1166813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5A56D69-1258-F744-8C8A-742BA1E6FBA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0" y="1828800"/>
            <a:ext cx="5486400" cy="960120"/>
          </a:xfrm>
        </p:spPr>
        <p:txBody>
          <a:bodyPr anchor="b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293688" indent="0">
              <a:buNone/>
              <a:defRPr>
                <a:solidFill>
                  <a:schemeClr val="bg1"/>
                </a:solidFill>
              </a:defRPr>
            </a:lvl2pPr>
            <a:lvl3pPr marL="633412" indent="0">
              <a:buNone/>
              <a:defRPr>
                <a:solidFill>
                  <a:schemeClr val="bg1"/>
                </a:solidFill>
              </a:defRPr>
            </a:lvl3pPr>
            <a:lvl4pPr marL="906463" indent="0">
              <a:buNone/>
              <a:defRPr>
                <a:solidFill>
                  <a:schemeClr val="bg1"/>
                </a:solidFill>
              </a:defRPr>
            </a:lvl4pPr>
            <a:lvl5pPr marL="1166813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403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94A20EB-E0EA-7844-B5AA-26572D324075}"/>
              </a:ext>
            </a:extLst>
          </p:cNvPr>
          <p:cNvSpPr/>
          <p:nvPr userDrawn="1"/>
        </p:nvSpPr>
        <p:spPr>
          <a:xfrm>
            <a:off x="0" y="0"/>
            <a:ext cx="12192000" cy="16462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E2F53-1246-9242-AB6D-93E16DB746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3D1A24-9D1F-964A-B46D-3FA87C71E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245A-DA53-3F47-8230-73285100A7C6}" type="datetime4">
              <a:rPr lang="en-US" smtClean="0"/>
              <a:t>October 24, 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5D0753-3A86-5B46-B150-BB7DF1D7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Beach Cities Estate Law © 2023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FE72C4-AE23-C243-AEDE-19C06E4E6D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9100" y="4930140"/>
            <a:ext cx="5486400" cy="1280160"/>
          </a:xfrm>
        </p:spPr>
        <p:txBody>
          <a:bodyPr anchor="ctr"/>
          <a:lstStyle>
            <a:lvl1pPr marL="0" indent="0">
              <a:buNone/>
              <a:defRPr/>
            </a:lvl1pPr>
            <a:lvl2pPr marL="293688" indent="0">
              <a:buNone/>
              <a:defRPr/>
            </a:lvl2pPr>
            <a:lvl3pPr marL="633412" indent="0">
              <a:buNone/>
              <a:defRPr/>
            </a:lvl3pPr>
            <a:lvl4pPr marL="906463" indent="0">
              <a:buNone/>
              <a:defRPr/>
            </a:lvl4pPr>
            <a:lvl5pPr marL="1166813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1652B93-AE08-1242-B4E2-63950F54A5C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75387" y="4930775"/>
            <a:ext cx="5486400" cy="1279525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293688" indent="0" algn="ctr">
              <a:buNone/>
              <a:defRPr/>
            </a:lvl2pPr>
            <a:lvl3pPr marL="633412" indent="0" algn="ctr">
              <a:buNone/>
              <a:defRPr/>
            </a:lvl3pPr>
            <a:lvl4pPr marL="906463" indent="0" algn="ctr">
              <a:buNone/>
              <a:defRPr/>
            </a:lvl4pPr>
            <a:lvl5pPr marL="1166813" indent="0" algn="ctr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SmartArt Placeholder 10">
            <a:extLst>
              <a:ext uri="{FF2B5EF4-FFF2-40B4-BE49-F238E27FC236}">
                <a16:creationId xmlns:a16="http://schemas.microsoft.com/office/drawing/2014/main" id="{A3218090-1183-AB40-B8C5-BAE8F092F566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419100" y="1828800"/>
            <a:ext cx="5486400" cy="2952750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  <p:sp>
        <p:nvSpPr>
          <p:cNvPr id="13" name="SmartArt Placeholder 12">
            <a:extLst>
              <a:ext uri="{FF2B5EF4-FFF2-40B4-BE49-F238E27FC236}">
                <a16:creationId xmlns:a16="http://schemas.microsoft.com/office/drawing/2014/main" id="{68421EF7-2D87-F648-87E7-7A546355BAC4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6264275" y="1828800"/>
            <a:ext cx="5486400" cy="2952750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115405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47D8040-B4E0-F943-AFE9-2279370D6F2C}"/>
              </a:ext>
            </a:extLst>
          </p:cNvPr>
          <p:cNvSpPr/>
          <p:nvPr userDrawn="1"/>
        </p:nvSpPr>
        <p:spPr>
          <a:xfrm>
            <a:off x="0" y="0"/>
            <a:ext cx="12192000" cy="29603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F9E6DA-D455-7F47-82A0-789F17BC9E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568EA1-3B02-7A48-B20A-0E91394FA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8F4B-E092-654A-9E37-1065AF0E27A2}" type="datetime4">
              <a:rPr lang="en-US" smtClean="0"/>
              <a:t>October 24, 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107D89-60C9-C448-AEE6-02D2B980C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Beach Cities Estate Law © 2023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1D04A56-C198-C14E-A1BB-2280A34C2D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0460" y="3162300"/>
            <a:ext cx="3409950" cy="3048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14D69AA-E54A-9846-96C9-3CF21B4961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89664" y="3162300"/>
            <a:ext cx="3410712" cy="3048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0B1350C-48D8-164D-89C1-67D8004C91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59775" y="3162300"/>
            <a:ext cx="3413125" cy="3048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454CDC9-8C16-E541-991E-CB9937AA178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9100" y="1842675"/>
            <a:ext cx="3409950" cy="98053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93688" indent="0">
              <a:buNone/>
              <a:defRPr>
                <a:solidFill>
                  <a:schemeClr val="bg1"/>
                </a:solidFill>
              </a:defRPr>
            </a:lvl2pPr>
            <a:lvl3pPr marL="633412" indent="0">
              <a:buNone/>
              <a:defRPr>
                <a:solidFill>
                  <a:schemeClr val="bg1"/>
                </a:solidFill>
              </a:defRPr>
            </a:lvl3pPr>
            <a:lvl4pPr marL="906463" indent="0">
              <a:buNone/>
              <a:defRPr>
                <a:solidFill>
                  <a:schemeClr val="bg1"/>
                </a:solidFill>
              </a:defRPr>
            </a:lvl4pPr>
            <a:lvl5pPr marL="1166813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77B1EC73-B157-954F-BDC8-6105F6EE9A1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9664" y="1843501"/>
            <a:ext cx="3410712" cy="97970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5F6FF801-FC30-EA4E-A9B9-DD86B070A0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57627" y="1842675"/>
            <a:ext cx="3410712" cy="97970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93688" indent="0">
              <a:buNone/>
              <a:defRPr>
                <a:solidFill>
                  <a:schemeClr val="bg1"/>
                </a:solidFill>
              </a:defRPr>
            </a:lvl2pPr>
            <a:lvl3pPr marL="633412" indent="0">
              <a:buNone/>
              <a:defRPr>
                <a:solidFill>
                  <a:schemeClr val="bg1"/>
                </a:solidFill>
              </a:defRPr>
            </a:lvl3pPr>
            <a:lvl4pPr marL="906463" indent="0">
              <a:buNone/>
              <a:defRPr>
                <a:solidFill>
                  <a:schemeClr val="bg1"/>
                </a:solidFill>
              </a:defRPr>
            </a:lvl4pPr>
            <a:lvl5pPr marL="1166813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198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6699" y="320675"/>
            <a:ext cx="1165860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100" y="1849890"/>
            <a:ext cx="113178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6078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latin typeface="Montserrat" pitchFamily="2" charset="77"/>
              </a:defRPr>
            </a:lvl1pPr>
          </a:lstStyle>
          <a:p>
            <a:fld id="{456C245A-DA53-3F47-8230-73285100A7C6}" type="datetime4">
              <a:rPr lang="en-US" smtClean="0"/>
              <a:t>October 24,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84631" y="6356350"/>
            <a:ext cx="2686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latin typeface="Montserrat" pitchFamily="2" charset="77"/>
              </a:defRPr>
            </a:lvl1pPr>
          </a:lstStyle>
          <a:p>
            <a:r>
              <a:rPr lang="en-US" dirty="0"/>
              <a:t>Beach Cities Estate Law © 2023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08A4DE-C355-A244-BF4B-E93808A1B9FD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1353800" y="6233659"/>
            <a:ext cx="766295" cy="63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44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8" r:id="rId3"/>
    <p:sldLayoutId id="2147483702" r:id="rId4"/>
    <p:sldLayoutId id="2147483703" r:id="rId5"/>
    <p:sldLayoutId id="2147483699" r:id="rId6"/>
    <p:sldLayoutId id="2147483705" r:id="rId7"/>
    <p:sldLayoutId id="2147483708" r:id="rId8"/>
    <p:sldLayoutId id="2147483704" r:id="rId9"/>
    <p:sldLayoutId id="2147483707" r:id="rId10"/>
    <p:sldLayoutId id="2147483700" r:id="rId11"/>
    <p:sldLayoutId id="2147483706" r:id="rId12"/>
    <p:sldLayoutId id="2147483697" r:id="rId13"/>
    <p:sldLayoutId id="2147483701" r:id="rId14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300">
          <a:solidFill>
            <a:schemeClr val="bg1"/>
          </a:solidFill>
          <a:latin typeface="Bitter" panose="02000000000000000000" pitchFamily="2" charset="77"/>
          <a:ea typeface="+mj-ea"/>
          <a:cs typeface="+mj-cs"/>
        </a:defRPr>
      </a:lvl1pPr>
    </p:titleStyle>
    <p:bodyStyle>
      <a:lvl1pPr marL="350838" indent="-350838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tabLst/>
        <a:defRPr sz="2800" kern="1200">
          <a:solidFill>
            <a:schemeClr val="tx2"/>
          </a:solidFill>
          <a:latin typeface="Montserrat" pitchFamily="2" charset="77"/>
          <a:ea typeface="+mn-ea"/>
          <a:cs typeface="+mn-cs"/>
        </a:defRPr>
      </a:lvl1pPr>
      <a:lvl2pPr marL="636588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2400" kern="1200">
          <a:solidFill>
            <a:schemeClr val="tx2"/>
          </a:solidFill>
          <a:latin typeface="Montserrat" pitchFamily="2" charset="77"/>
          <a:ea typeface="+mn-ea"/>
          <a:cs typeface="+mn-cs"/>
        </a:defRPr>
      </a:lvl2pPr>
      <a:lvl3pPr marL="976312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2000" kern="1200">
          <a:solidFill>
            <a:schemeClr val="tx2"/>
          </a:solidFill>
          <a:latin typeface="Montserrat" pitchFamily="2" charset="77"/>
          <a:ea typeface="+mn-ea"/>
          <a:cs typeface="+mn-cs"/>
        </a:defRPr>
      </a:lvl3pPr>
      <a:lvl4pPr marL="1192213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1800" kern="1200">
          <a:solidFill>
            <a:schemeClr val="tx2"/>
          </a:solidFill>
          <a:latin typeface="Montserrat" pitchFamily="2" charset="77"/>
          <a:ea typeface="+mn-ea"/>
          <a:cs typeface="+mn-cs"/>
        </a:defRPr>
      </a:lvl4pPr>
      <a:lvl5pPr marL="1452563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1800" kern="1200">
          <a:solidFill>
            <a:schemeClr val="tx2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168" userDrawn="1">
          <p15:clr>
            <a:srgbClr val="F26B43"/>
          </p15:clr>
        </p15:guide>
        <p15:guide id="4" orient="horz" pos="192" userDrawn="1">
          <p15:clr>
            <a:srgbClr val="F26B43"/>
          </p15:clr>
        </p15:guide>
        <p15:guide id="5" pos="264" userDrawn="1">
          <p15:clr>
            <a:srgbClr val="F26B43"/>
          </p15:clr>
        </p15:guide>
        <p15:guide id="6" pos="7512" userDrawn="1">
          <p15:clr>
            <a:srgbClr val="F26B43"/>
          </p15:clr>
        </p15:guide>
        <p15:guide id="7" pos="7416" userDrawn="1">
          <p15:clr>
            <a:srgbClr val="F26B43"/>
          </p15:clr>
        </p15:guide>
        <p15:guide id="8" orient="horz" pos="1152" userDrawn="1">
          <p15:clr>
            <a:srgbClr val="F26B43"/>
          </p15:clr>
        </p15:guide>
        <p15:guide id="9" orient="horz" pos="3912" userDrawn="1">
          <p15:clr>
            <a:srgbClr val="F26B43"/>
          </p15:clr>
        </p15:guide>
        <p15:guide id="10" pos="3720" userDrawn="1">
          <p15:clr>
            <a:srgbClr val="F26B43"/>
          </p15:clr>
        </p15:guide>
        <p15:guide id="11" orient="horz" pos="199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606E04-DBD7-1F48-9008-06BDA9F32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A1A04-B4BF-3E4D-9159-D87CB4F40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43726-011C-8C46-8CB7-141620E140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E6AC0-B134-0E44-9B86-36487804084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0925B-7C95-284E-A035-B758B9021E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AA6DA-F461-204A-A931-BC74E5D17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4CB37-2BC5-814E-90EA-24E754159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581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SBEPC—Keeping IT Safe</a:t>
            </a:r>
            <a:br>
              <a:rPr lang="en-US" dirty="0"/>
            </a:br>
            <a:r>
              <a:rPr lang="en-US" dirty="0"/>
              <a:t>MFA and Passwords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Kevin S. Klenk, PhD</a:t>
            </a:r>
          </a:p>
          <a:p>
            <a:r>
              <a:rPr lang="en-US" dirty="0"/>
              <a:t>26 October 2023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69D8E-36CC-029E-2840-A5345467E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Multifactor Authentication (MFA)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AAE50-E237-6432-8FFA-22291FF96D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/>
              <a:t>Let's say you're going to sign into your work account, and you enter your username and password. If that's all you need then </a:t>
            </a:r>
            <a:r>
              <a:rPr lang="en-US" i="1" dirty="0"/>
              <a:t>anybody</a:t>
            </a:r>
            <a:r>
              <a:rPr lang="en-US" dirty="0"/>
              <a:t> who knows your username and password can sign in as you from </a:t>
            </a:r>
            <a:r>
              <a:rPr lang="en-US" i="1" dirty="0"/>
              <a:t>anywhere</a:t>
            </a:r>
            <a:r>
              <a:rPr lang="en-US" dirty="0"/>
              <a:t> in the world!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But if you have MFA enabled, the first time you sign in on a device or app you enter your username and password as usual, then you get prompted to enter your second factor to verify your identity.</a:t>
            </a:r>
          </a:p>
          <a:p>
            <a:pPr>
              <a:lnSpc>
                <a:spcPct val="110000"/>
              </a:lnSpc>
            </a:pPr>
            <a:r>
              <a:rPr lang="en-US" dirty="0"/>
              <a:t>The three most common kinds of factors are: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Something you </a:t>
            </a:r>
            <a:r>
              <a:rPr lang="en-US" i="1" dirty="0"/>
              <a:t>know</a:t>
            </a:r>
            <a:r>
              <a:rPr lang="en-US" dirty="0"/>
              <a:t>—Like a password, or a memorized PIN.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Something you </a:t>
            </a:r>
            <a:r>
              <a:rPr lang="en-US" i="1" dirty="0"/>
              <a:t>have</a:t>
            </a:r>
            <a:r>
              <a:rPr lang="en-US" dirty="0"/>
              <a:t>—Like a smartphone, or a </a:t>
            </a:r>
            <a:r>
              <a:rPr lang="en-US" dirty="0" err="1"/>
              <a:t>Yubikey</a:t>
            </a:r>
            <a:r>
              <a:rPr lang="en-US" dirty="0"/>
              <a:t>. </a:t>
            </a:r>
          </a:p>
          <a:p>
            <a:pPr marL="971550" lvl="1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Something you </a:t>
            </a:r>
            <a:r>
              <a:rPr lang="en-US" i="1" dirty="0"/>
              <a:t>are</a:t>
            </a:r>
            <a:r>
              <a:rPr lang="en-US" dirty="0"/>
              <a:t>—Like a fingerprint, or facial recognition.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2984712 2.4 4 authenticator">
            <a:extLst>
              <a:ext uri="{FF2B5EF4-FFF2-40B4-BE49-F238E27FC236}">
                <a16:creationId xmlns:a16="http://schemas.microsoft.com/office/drawing/2014/main" id="{6E3D8E45-1D3F-29E2-D855-CF8E588794B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4753" y="1885464"/>
            <a:ext cx="4191584" cy="403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889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2E799-A8A6-6304-6972-5E34D381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BD586-832E-EAFC-BB46-24466735A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to use</a:t>
            </a:r>
          </a:p>
          <a:p>
            <a:pPr lvl="1"/>
            <a:r>
              <a:rPr lang="en-US" dirty="0"/>
              <a:t>Microsoft Windows (to login to your machine)</a:t>
            </a:r>
          </a:p>
          <a:p>
            <a:pPr lvl="1"/>
            <a:r>
              <a:rPr lang="en-US" dirty="0"/>
              <a:t>Websites and apps: Practice Management system, Payroll system, Banking, etc.</a:t>
            </a:r>
          </a:p>
          <a:p>
            <a:endParaRPr lang="en-US" dirty="0"/>
          </a:p>
          <a:p>
            <a:r>
              <a:rPr lang="en-US" dirty="0"/>
              <a:t>Apps to use</a:t>
            </a:r>
          </a:p>
          <a:p>
            <a:pPr lvl="1"/>
            <a:r>
              <a:rPr lang="en-US" dirty="0"/>
              <a:t>Microsoft Authenticator</a:t>
            </a:r>
          </a:p>
          <a:p>
            <a:pPr lvl="1"/>
            <a:r>
              <a:rPr lang="en-US" dirty="0"/>
              <a:t>Authy</a:t>
            </a:r>
          </a:p>
          <a:p>
            <a:pPr lvl="1"/>
            <a:r>
              <a:rPr lang="en-US" dirty="0"/>
              <a:t>1Password</a:t>
            </a:r>
          </a:p>
        </p:txBody>
      </p:sp>
    </p:spTree>
    <p:extLst>
      <p:ext uri="{BB962C8B-B14F-4D97-AF65-F5344CB8AC3E}">
        <p14:creationId xmlns:p14="http://schemas.microsoft.com/office/powerpoint/2010/main" val="1935847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F0E09-5BDB-FE16-152A-680C12993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Management Apps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1A3BD-4EB9-742D-5CE5-4D391B7C1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You memorize a single password, and the app generates and keeps track of passwords for all your other sites and apps.</a:t>
            </a:r>
          </a:p>
          <a:p>
            <a:pPr>
              <a:lnSpc>
                <a:spcPct val="100000"/>
              </a:lnSpc>
            </a:pPr>
            <a:r>
              <a:rPr lang="en-US" dirty="0"/>
              <a:t>Each app and site has unique, randomly generated, long password.</a:t>
            </a:r>
          </a:p>
          <a:p>
            <a:pPr>
              <a:lnSpc>
                <a:spcPct val="100000"/>
              </a:lnSpc>
            </a:pPr>
            <a:r>
              <a:rPr lang="en-US" dirty="0"/>
              <a:t>You can </a:t>
            </a:r>
            <a:r>
              <a:rPr lang="en-US" i="1" dirty="0"/>
              <a:t>share logins</a:t>
            </a:r>
            <a:r>
              <a:rPr lang="en-US" dirty="0"/>
              <a:t> between team members without sharing the passwords themselves.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We like 1Password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Available just about everywhere, including macOS, iOS, Android, Windows, Linux, and ChromeOS.</a:t>
            </a:r>
          </a:p>
        </p:txBody>
      </p:sp>
    </p:spTree>
    <p:extLst>
      <p:ext uri="{BB962C8B-B14F-4D97-AF65-F5344CB8AC3E}">
        <p14:creationId xmlns:p14="http://schemas.microsoft.com/office/powerpoint/2010/main" val="260531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212D4-2B56-DED6-F4B4-2D31F361E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FBA13-48AB-3FEC-B51E-6505BBB0A0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38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3A70"/>
      </a:dk2>
      <a:lt2>
        <a:srgbClr val="36AEC8"/>
      </a:lt2>
      <a:accent1>
        <a:srgbClr val="5B4926"/>
      </a:accent1>
      <a:accent2>
        <a:srgbClr val="515349"/>
      </a:accent2>
      <a:accent3>
        <a:srgbClr val="F1E3B2"/>
      </a:accent3>
      <a:accent4>
        <a:srgbClr val="A39383"/>
      </a:accent4>
      <a:accent5>
        <a:srgbClr val="E08333"/>
      </a:accent5>
      <a:accent6>
        <a:srgbClr val="4CA585"/>
      </a:accent6>
      <a:hlink>
        <a:srgbClr val="36B0C9"/>
      </a:hlink>
      <a:folHlink>
        <a:srgbClr val="003A7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CEL Template" id="{0D33A4DE-7F01-4A4C-9374-B6808C79BE7C}" vid="{53FE31BC-80F5-194C-A50F-14DA4E1452C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6515F4389CBD49AF90B94225BD3C25" ma:contentTypeVersion="17" ma:contentTypeDescription="Create a new document." ma:contentTypeScope="" ma:versionID="afa0a7500a1aac4b7d935b9ddb2f64a1">
  <xsd:schema xmlns:xsd="http://www.w3.org/2001/XMLSchema" xmlns:xs="http://www.w3.org/2001/XMLSchema" xmlns:p="http://schemas.microsoft.com/office/2006/metadata/properties" xmlns:ns2="601a8332-457c-4439-a33a-72c1cd4fb851" xmlns:ns3="ee45a02d-02bf-47d9-a092-2919dd4da294" targetNamespace="http://schemas.microsoft.com/office/2006/metadata/properties" ma:root="true" ma:fieldsID="b45e9a625b68a23193901cf9ec3f4418" ns2:_="" ns3:_="">
    <xsd:import namespace="601a8332-457c-4439-a33a-72c1cd4fb851"/>
    <xsd:import namespace="ee45a02d-02bf-47d9-a092-2919dd4da2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1a8332-457c-4439-a33a-72c1cd4fb8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09d40a2-2435-4d31-a8aa-4faa64fd8b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45a02d-02bf-47d9-a092-2919dd4da29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7753cb6-8484-4c0b-baca-a62353672cab}" ma:internalName="TaxCatchAll" ma:showField="CatchAllData" ma:web="ee45a02d-02bf-47d9-a092-2919dd4da2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01a8332-457c-4439-a33a-72c1cd4fb851">
      <Terms xmlns="http://schemas.microsoft.com/office/infopath/2007/PartnerControls"/>
    </lcf76f155ced4ddcb4097134ff3c332f>
    <TaxCatchAll xmlns="ee45a02d-02bf-47d9-a092-2919dd4da294" xsi:nil="true"/>
  </documentManagement>
</p:properties>
</file>

<file path=customXml/itemProps1.xml><?xml version="1.0" encoding="utf-8"?>
<ds:datastoreItem xmlns:ds="http://schemas.openxmlformats.org/officeDocument/2006/customXml" ds:itemID="{D3BE8BA0-6E29-411A-876D-CADD8EB43D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1a8332-457c-4439-a33a-72c1cd4fb851"/>
    <ds:schemaRef ds:uri="ee45a02d-02bf-47d9-a092-2919dd4da2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E9DDC9-ED65-4078-9D07-D0AA3ACD8D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B3E024-3F86-474A-8A21-D72E92210D30}">
  <ds:schemaRefs>
    <ds:schemaRef ds:uri="ee45a02d-02bf-47d9-a092-2919dd4da294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01a8332-457c-4439-a33a-72c1cd4fb85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BCEL Template 2020-06-25</Template>
  <TotalTime>17</TotalTime>
  <Words>268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Bitter</vt:lpstr>
      <vt:lpstr>Calibri</vt:lpstr>
      <vt:lpstr>Calibri Light</vt:lpstr>
      <vt:lpstr>Montserrat</vt:lpstr>
      <vt:lpstr>Montserrat Thin</vt:lpstr>
      <vt:lpstr>Office Theme</vt:lpstr>
      <vt:lpstr>Custom Design</vt:lpstr>
      <vt:lpstr>SBEPC—Keeping IT Safe MFA and Passwords</vt:lpstr>
      <vt:lpstr>How does Multifactor Authentication (MFA) work?</vt:lpstr>
      <vt:lpstr>MFA</vt:lpstr>
      <vt:lpstr>Password Management Apps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Klenk</dc:creator>
  <cp:lastModifiedBy>Marlowe Sutton</cp:lastModifiedBy>
  <cp:revision>2</cp:revision>
  <dcterms:created xsi:type="dcterms:W3CDTF">2023-10-22T18:10:07Z</dcterms:created>
  <dcterms:modified xsi:type="dcterms:W3CDTF">2023-10-24T20:07:57Z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0x010100FB6515F4389CBD49AF90B94225BD3C25</vt:lpwstr>
  </property>
  <property fmtid="{D5CDD505-2E9C-101B-9397-08002B2CF9AE}" pid="3" name="MediaServiceImageTags">
    <vt:lpwstr/>
  </property>
</Properties>
</file>